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0" r:id="rId2"/>
    <p:sldId id="256" r:id="rId3"/>
    <p:sldId id="445" r:id="rId4"/>
    <p:sldId id="438" r:id="rId5"/>
    <p:sldId id="446" r:id="rId6"/>
    <p:sldId id="447" r:id="rId7"/>
    <p:sldId id="449" r:id="rId8"/>
    <p:sldId id="450" r:id="rId9"/>
    <p:sldId id="457" r:id="rId10"/>
    <p:sldId id="451" r:id="rId11"/>
    <p:sldId id="452" r:id="rId12"/>
    <p:sldId id="453" r:id="rId13"/>
    <p:sldId id="458" r:id="rId14"/>
    <p:sldId id="460" r:id="rId15"/>
    <p:sldId id="439" r:id="rId16"/>
    <p:sldId id="454" r:id="rId17"/>
    <p:sldId id="455" r:id="rId18"/>
    <p:sldId id="45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4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6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599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248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456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805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784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637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23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088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626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3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85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690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02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79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299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.tiff"/><Relationship Id="rId10" Type="http://schemas.openxmlformats.org/officeDocument/2006/relationships/image" Target="../media/image25.png"/><Relationship Id="rId4" Type="http://schemas.openxmlformats.org/officeDocument/2006/relationships/image" Target="../media/image1.jp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tif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37.png"/><Relationship Id="rId3" Type="http://schemas.openxmlformats.org/officeDocument/2006/relationships/image" Target="../media/image1.jpg"/><Relationship Id="rId21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.tiff"/><Relationship Id="rId9" Type="http://schemas.openxmlformats.org/officeDocument/2006/relationships/image" Target="../media/image34.png"/><Relationship Id="rId14" Type="http://schemas.openxmlformats.org/officeDocument/2006/relationships/image" Target="../media/image21.pn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cdzfzo2eGbq1DvYm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gwrmqwzfrU9cLiqd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2.tiff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8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10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2.tiff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6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0.png"/><Relationship Id="rId4" Type="http://schemas.openxmlformats.org/officeDocument/2006/relationships/image" Target="../media/image2.tiff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en.wikipedia.org/wiki/F-distribution" TargetMode="External"/><Relationship Id="rId4" Type="http://schemas.openxmlformats.org/officeDocument/2006/relationships/image" Target="../media/image2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bQoNGhr9UppVCtJx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25" y="3105277"/>
            <a:ext cx="4319218" cy="34136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240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ANOVA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747" y="1289651"/>
            <a:ext cx="6887641" cy="150115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763393" y="865667"/>
            <a:ext cx="10563995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has a long history (nearly a century)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47468" y="1768434"/>
            <a:ext cx="4092279" cy="738664"/>
            <a:chOff x="665516" y="2079166"/>
            <a:chExt cx="4092279" cy="738664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665516" y="2079166"/>
              <a:ext cx="3734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r"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Mean Square Between (Treatment): MS</a:t>
              </a:r>
              <a:r>
                <a:rPr lang="en-US" altLang="ko-KR" sz="1400" baseline="-25000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  <a:p>
              <a:pPr marL="0" lvl="2" algn="r"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Mean Square Within (Error, Residual): MS</a:t>
              </a:r>
              <a:r>
                <a:rPr lang="en-US" altLang="ko-KR" sz="1400" baseline="-25000" dirty="0">
                  <a:latin typeface="Seravek Light" charset="0"/>
                  <a:ea typeface="Seravek Light" charset="0"/>
                  <a:cs typeface="Seravek Light" charset="0"/>
                </a:rPr>
                <a:t>E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4378362" y="2350958"/>
              <a:ext cx="3794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378362" y="2610935"/>
              <a:ext cx="3794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7992932" y="1882586"/>
            <a:ext cx="2356262" cy="531759"/>
            <a:chOff x="7992932" y="2162287"/>
            <a:chExt cx="2356262" cy="531759"/>
          </a:xfrm>
        </p:grpSpPr>
        <p:sp>
          <p:nvSpPr>
            <p:cNvPr id="18" name="직사각형 17"/>
            <p:cNvSpPr/>
            <p:nvPr/>
          </p:nvSpPr>
          <p:spPr>
            <a:xfrm>
              <a:off x="7992932" y="2162287"/>
              <a:ext cx="1108038" cy="27969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9058071" y="2355492"/>
                  <a:ext cx="129112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𝒏</m:t>
                        </m:r>
                        <m:r>
                          <a:rPr lang="en-US" altLang="ko-KR" sz="16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sz="1600" b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× </m:t>
                        </m:r>
                        <m:r>
                          <a:rPr lang="en-US" altLang="ko-KR" sz="1600" b="1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𝑽𝒂𝒓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1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ko-KR" altLang="en-US" sz="16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071" y="2355492"/>
                  <a:ext cx="1291123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7273" r="-11792" b="-1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/>
          <p:cNvGrpSpPr/>
          <p:nvPr/>
        </p:nvGrpSpPr>
        <p:grpSpPr>
          <a:xfrm>
            <a:off x="7992932" y="2199985"/>
            <a:ext cx="1117977" cy="755413"/>
            <a:chOff x="7992932" y="2162287"/>
            <a:chExt cx="1117977" cy="755413"/>
          </a:xfrm>
        </p:grpSpPr>
        <p:sp>
          <p:nvSpPr>
            <p:cNvPr id="32" name="직사각형 31"/>
            <p:cNvSpPr/>
            <p:nvPr/>
          </p:nvSpPr>
          <p:spPr>
            <a:xfrm>
              <a:off x="7992932" y="2162287"/>
              <a:ext cx="1108038" cy="2796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/>
                <p:cNvSpPr/>
                <p:nvPr/>
              </p:nvSpPr>
              <p:spPr>
                <a:xfrm>
                  <a:off x="8155263" y="2490916"/>
                  <a:ext cx="955646" cy="42678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𝒑𝒐𝒐𝒍𝒆𝒅</m:t>
                            </m:r>
                          </m:sub>
                          <m:sup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직사각형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263" y="2490916"/>
                  <a:ext cx="955646" cy="4267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/>
          <p:cNvGrpSpPr/>
          <p:nvPr/>
        </p:nvGrpSpPr>
        <p:grpSpPr>
          <a:xfrm>
            <a:off x="6580968" y="1878964"/>
            <a:ext cx="1170738" cy="307777"/>
            <a:chOff x="6580968" y="2137149"/>
            <a:chExt cx="1170738" cy="307777"/>
          </a:xfrm>
        </p:grpSpPr>
        <p:sp>
          <p:nvSpPr>
            <p:cNvPr id="34" name="직사각형 33"/>
            <p:cNvSpPr/>
            <p:nvPr/>
          </p:nvSpPr>
          <p:spPr>
            <a:xfrm>
              <a:off x="7218379" y="2140771"/>
              <a:ext cx="533327" cy="27969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6580968" y="2137149"/>
                  <a:ext cx="67961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𝒌</m:t>
                        </m:r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68" y="2137149"/>
                  <a:ext cx="679610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/>
          <p:cNvGrpSpPr/>
          <p:nvPr/>
        </p:nvGrpSpPr>
        <p:grpSpPr>
          <a:xfrm>
            <a:off x="6579679" y="2205317"/>
            <a:ext cx="1170738" cy="307777"/>
            <a:chOff x="6580968" y="2137149"/>
            <a:chExt cx="1170738" cy="307777"/>
          </a:xfrm>
        </p:grpSpPr>
        <p:sp>
          <p:nvSpPr>
            <p:cNvPr id="37" name="직사각형 36"/>
            <p:cNvSpPr/>
            <p:nvPr/>
          </p:nvSpPr>
          <p:spPr>
            <a:xfrm>
              <a:off x="7218379" y="2140771"/>
              <a:ext cx="533327" cy="2796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/>
                <p:cNvSpPr/>
                <p:nvPr/>
              </p:nvSpPr>
              <p:spPr>
                <a:xfrm>
                  <a:off x="6580968" y="2137149"/>
                  <a:ext cx="7020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𝑵</m:t>
                        </m:r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𝒌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직사각형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68" y="2137149"/>
                  <a:ext cx="70205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5512063" y="1628584"/>
            <a:ext cx="1665006" cy="1654301"/>
            <a:chOff x="5512063" y="1876011"/>
            <a:chExt cx="1665006" cy="1654301"/>
          </a:xfrm>
        </p:grpSpPr>
        <p:sp>
          <p:nvSpPr>
            <p:cNvPr id="39" name="직사각형 38"/>
            <p:cNvSpPr/>
            <p:nvPr/>
          </p:nvSpPr>
          <p:spPr>
            <a:xfrm>
              <a:off x="5512063" y="1876011"/>
              <a:ext cx="1665006" cy="116221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6115404" y="3007092"/>
                  <a:ext cx="463588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?</m:t>
                        </m:r>
                      </m:oMath>
                    </m:oMathPara>
                  </a14:m>
                  <a:endParaRPr lang="ko-KR" altLang="en-US" sz="28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404" y="3007092"/>
                  <a:ext cx="463588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텍스트 상자 41"/>
          <p:cNvSpPr txBox="1"/>
          <p:nvPr/>
        </p:nvSpPr>
        <p:spPr>
          <a:xfrm>
            <a:off x="763392" y="3319507"/>
            <a:ext cx="10563995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-table</a:t>
            </a:r>
          </a:p>
        </p:txBody>
      </p:sp>
    </p:spTree>
    <p:extLst>
      <p:ext uri="{BB962C8B-B14F-4D97-AF65-F5344CB8AC3E}">
        <p14:creationId xmlns:p14="http://schemas.microsoft.com/office/powerpoint/2010/main" val="20078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2"/>
      <p:bldP spid="42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87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One-way ANOVA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상자 18"/>
              <p:cNvSpPr txBox="1"/>
              <p:nvPr/>
            </p:nvSpPr>
            <p:spPr>
              <a:xfrm>
                <a:off x="763393" y="865667"/>
                <a:ext cx="10563995" cy="569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i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each data point,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j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group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deviation from the grand mean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mean of mean)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rewrite our null hypothesis,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=…=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ea typeface="Cambria Math" charset="0"/>
                  <a:cs typeface="Cambria Math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acc>
                      <m:accPr>
                        <m:chr m:val="̿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observed group mean,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observed grand mean.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Observations = Grand mean + Treatment effect + Residual</a:t>
                </a:r>
              </a:p>
            </p:txBody>
          </p:sp>
        </mc:Choice>
        <mc:Fallback xmlns="">
          <p:sp>
            <p:nvSpPr>
              <p:cNvPr id="19" name="텍스트 상자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865667"/>
                <a:ext cx="10563995" cy="5690789"/>
              </a:xfrm>
              <a:prstGeom prst="rect">
                <a:avLst/>
              </a:prstGeom>
              <a:blipFill rotWithShape="0">
                <a:blip r:embed="rId7"/>
                <a:stretch>
                  <a:fillRect l="-346" b="-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8974012" y="466842"/>
            <a:ext cx="3109963" cy="677811"/>
            <a:chOff x="5719907" y="719145"/>
            <a:chExt cx="6887641" cy="150115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9907" y="719145"/>
              <a:ext cx="6887641" cy="1501152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6792224" y="1058077"/>
              <a:ext cx="1665006" cy="11622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598875" y="5582297"/>
            <a:ext cx="2352095" cy="391646"/>
            <a:chOff x="1598875" y="5582297"/>
            <a:chExt cx="2352095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355462" y="5582297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5582297"/>
                  <a:ext cx="445570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3429609" y="5582297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5582297"/>
                  <a:ext cx="521361" cy="3916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1598875" y="5593454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5593454"/>
                  <a:ext cx="399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2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96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look at the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8974012" y="466842"/>
            <a:ext cx="3109963" cy="677811"/>
            <a:chOff x="5719907" y="719145"/>
            <a:chExt cx="6887641" cy="150115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907" y="719145"/>
              <a:ext cx="6887641" cy="1501152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6792224" y="1058077"/>
              <a:ext cx="1665006" cy="11622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3393" y="865667"/>
            <a:ext cx="10563995" cy="795850"/>
            <a:chOff x="763393" y="865667"/>
            <a:chExt cx="10563995" cy="795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763393" y="865667"/>
                  <a:ext cx="10563995" cy="570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2" indent="-285750">
                    <a:lnSpc>
                      <a:spcPct val="150000"/>
                    </a:lnSpc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93" y="865667"/>
                  <a:ext cx="10563995" cy="57092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6" b="-10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/>
          <p:cNvGrpSpPr/>
          <p:nvPr/>
        </p:nvGrpSpPr>
        <p:grpSpPr>
          <a:xfrm>
            <a:off x="190547" y="2081729"/>
            <a:ext cx="3588300" cy="3000232"/>
            <a:chOff x="190547" y="2081729"/>
            <a:chExt cx="3588300" cy="300023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0547" y="2536591"/>
              <a:ext cx="3588300" cy="2545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320042" y="2081729"/>
                  <a:ext cx="1855316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Observations</a:t>
                  </a:r>
                  <a:endParaRPr lang="ko-KR" altLang="en-US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2" y="2081729"/>
                  <a:ext cx="1855316" cy="39164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461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/>
          <p:cNvGrpSpPr/>
          <p:nvPr/>
        </p:nvGrpSpPr>
        <p:grpSpPr>
          <a:xfrm>
            <a:off x="3858971" y="2108238"/>
            <a:ext cx="2627890" cy="2540402"/>
            <a:chOff x="3858971" y="2108238"/>
            <a:chExt cx="2627890" cy="254040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8971" y="2547350"/>
              <a:ext cx="2627890" cy="21012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3948747" y="2108238"/>
                  <a:ext cx="161896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:</a:t>
                  </a:r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Grand mean</a:t>
                  </a:r>
                  <a:endParaRPr lang="ko-KR" altLang="en-US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  <a:p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747" y="2108238"/>
                  <a:ext cx="1618969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r="-1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그룹 37"/>
          <p:cNvGrpSpPr/>
          <p:nvPr/>
        </p:nvGrpSpPr>
        <p:grpSpPr>
          <a:xfrm>
            <a:off x="6642289" y="2112741"/>
            <a:ext cx="2595474" cy="2497367"/>
            <a:chOff x="6642289" y="2112741"/>
            <a:chExt cx="2595474" cy="249736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42289" y="2558108"/>
              <a:ext cx="2595474" cy="2052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6653047" y="2112741"/>
                  <a:ext cx="253210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acc>
                        <m:accPr>
                          <m:chr m:val="̿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Treatment effect</a:t>
                  </a:r>
                  <a:endParaRPr lang="ko-KR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047" y="2112741"/>
                  <a:ext cx="2532103" cy="39164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6250" b="-218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/>
          <p:cNvGrpSpPr/>
          <p:nvPr/>
        </p:nvGrpSpPr>
        <p:grpSpPr>
          <a:xfrm>
            <a:off x="9388371" y="2081729"/>
            <a:ext cx="2545226" cy="2553621"/>
            <a:chOff x="9388371" y="2081729"/>
            <a:chExt cx="2545226" cy="255362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88371" y="2547350"/>
              <a:ext cx="2545226" cy="208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9388371" y="2081729"/>
                  <a:ext cx="186160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Residual</a:t>
                  </a:r>
                  <a:endParaRPr lang="ko-KR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8371" y="2081729"/>
                  <a:ext cx="1861600" cy="39164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4615" r="-1311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238007" y="4588592"/>
            <a:ext cx="3487052" cy="799376"/>
            <a:chOff x="238007" y="4588592"/>
            <a:chExt cx="3487052" cy="799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1507589" y="5007080"/>
                  <a:ext cx="438390" cy="358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589" y="5007080"/>
                  <a:ext cx="438390" cy="35836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/>
            <p:cNvSpPr/>
            <p:nvPr/>
          </p:nvSpPr>
          <p:spPr>
            <a:xfrm>
              <a:off x="238007" y="4588592"/>
              <a:ext cx="3487052" cy="79937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637801" y="3473399"/>
            <a:ext cx="5859309" cy="375149"/>
            <a:chOff x="3637801" y="3473399"/>
            <a:chExt cx="5859309" cy="375149"/>
          </a:xfrm>
        </p:grpSpPr>
        <p:sp>
          <p:nvSpPr>
            <p:cNvPr id="26" name="텍스트 상자 25"/>
            <p:cNvSpPr txBox="1"/>
            <p:nvPr/>
          </p:nvSpPr>
          <p:spPr>
            <a:xfrm>
              <a:off x="3637801" y="347921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=</a:t>
              </a:r>
              <a:endParaRPr kumimoji="1" lang="ko-KR" altLang="en-US" dirty="0"/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6393700" y="3473399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+</a:t>
              </a:r>
              <a:endParaRPr kumimoji="1" lang="ko-KR" altLang="en-US" dirty="0"/>
            </a:p>
          </p:txBody>
        </p:sp>
        <p:sp>
          <p:nvSpPr>
            <p:cNvPr id="31" name="텍스트 상자 30"/>
            <p:cNvSpPr txBox="1"/>
            <p:nvPr/>
          </p:nvSpPr>
          <p:spPr>
            <a:xfrm>
              <a:off x="9150540" y="3473974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+</a:t>
              </a:r>
              <a:endParaRPr kumimoji="1"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6694902" y="4796482"/>
                <a:ext cx="2490248" cy="1427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6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02" y="4796482"/>
                <a:ext cx="2490248" cy="1427186"/>
              </a:xfrm>
              <a:prstGeom prst="rect">
                <a:avLst/>
              </a:prstGeom>
              <a:blipFill rotWithShape="0">
                <a:blip r:embed="rId21"/>
                <a:stretch>
                  <a:fillRect l="-244" t="-1282" b="-4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9497110" y="4790016"/>
                <a:ext cx="2389081" cy="1427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6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 dirty="0">
                                              <a:latin typeface="Cambria Math" panose="02040503050406030204" pitchFamily="18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 dirty="0">
                                              <a:latin typeface="Cambria Math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 dirty="0">
                                              <a:latin typeface="Cambria Math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 dirty="0">
                                          <a:latin typeface="Cambria Math" charset="0"/>
                                          <a:ea typeface="Seravek Light" charset="0"/>
                                          <a:cs typeface="Seravek Light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Error Sum of Squares</a:t>
                </a:r>
                <a:endParaRPr lang="ko-KR" altLang="en-US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110" y="4790016"/>
                <a:ext cx="2389081" cy="1427186"/>
              </a:xfrm>
              <a:prstGeom prst="rect">
                <a:avLst/>
              </a:prstGeom>
              <a:blipFill rotWithShape="0">
                <a:blip r:embed="rId22"/>
                <a:stretch>
                  <a:fillRect t="-1282" b="-4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자유형 28"/>
          <p:cNvSpPr/>
          <p:nvPr/>
        </p:nvSpPr>
        <p:spPr>
          <a:xfrm>
            <a:off x="10004611" y="935915"/>
            <a:ext cx="1323190" cy="4453666"/>
          </a:xfrm>
          <a:custGeom>
            <a:avLst/>
            <a:gdLst>
              <a:gd name="connsiteX0" fmla="*/ 1323190 w 1323190"/>
              <a:gd name="connsiteY0" fmla="*/ 4453666 h 4453666"/>
              <a:gd name="connsiteX1" fmla="*/ 462579 w 1323190"/>
              <a:gd name="connsiteY1" fmla="*/ 161365 h 4453666"/>
              <a:gd name="connsiteX2" fmla="*/ 0 w 1323190"/>
              <a:gd name="connsiteY2" fmla="*/ 0 h 44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190" h="4453666">
                <a:moveTo>
                  <a:pt x="1323190" y="4453666"/>
                </a:moveTo>
                <a:lnTo>
                  <a:pt x="462579" y="161365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자유형 35"/>
          <p:cNvSpPr/>
          <p:nvPr/>
        </p:nvSpPr>
        <p:spPr>
          <a:xfrm flipH="1">
            <a:off x="8701604" y="805747"/>
            <a:ext cx="950857" cy="4594592"/>
          </a:xfrm>
          <a:custGeom>
            <a:avLst/>
            <a:gdLst>
              <a:gd name="connsiteX0" fmla="*/ 1323190 w 1323190"/>
              <a:gd name="connsiteY0" fmla="*/ 4453666 h 4453666"/>
              <a:gd name="connsiteX1" fmla="*/ 462579 w 1323190"/>
              <a:gd name="connsiteY1" fmla="*/ 161365 h 4453666"/>
              <a:gd name="connsiteX2" fmla="*/ 0 w 1323190"/>
              <a:gd name="connsiteY2" fmla="*/ 0 h 44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190" h="4453666">
                <a:moveTo>
                  <a:pt x="1323190" y="4453666"/>
                </a:moveTo>
                <a:lnTo>
                  <a:pt x="462579" y="161365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텍스트 상자 36"/>
              <p:cNvSpPr txBox="1"/>
              <p:nvPr/>
            </p:nvSpPr>
            <p:spPr>
              <a:xfrm>
                <a:off x="763393" y="5492968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7" name="텍스트 상자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5492968"/>
                <a:ext cx="10563995" cy="695768"/>
              </a:xfrm>
              <a:prstGeom prst="rect">
                <a:avLst/>
              </a:prstGeom>
              <a:blipFill rotWithShape="0">
                <a:blip r:embed="rId23"/>
                <a:stretch>
                  <a:fillRect l="-346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5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9" grpId="0" animBg="1"/>
      <p:bldP spid="36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3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63DFE5-030D-0E45-B9C4-57EA8C8A49FB}"/>
              </a:ext>
            </a:extLst>
          </p:cNvPr>
          <p:cNvSpPr/>
          <p:nvPr/>
        </p:nvSpPr>
        <p:spPr>
          <a:xfrm>
            <a:off x="4083141" y="2782669"/>
            <a:ext cx="402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https://forms.gle/cdzfzo2eGbq1DvYm7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8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63DFE5-030D-0E45-B9C4-57EA8C8A49FB}"/>
              </a:ext>
            </a:extLst>
          </p:cNvPr>
          <p:cNvSpPr/>
          <p:nvPr/>
        </p:nvSpPr>
        <p:spPr>
          <a:xfrm>
            <a:off x="4066502" y="2782669"/>
            <a:ext cx="4058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7"/>
              </a:rPr>
              <a:t>https://forms.gle/gwrmqwzfrU9cLiqd6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1. Groups must be independent of each other.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2. Data within each treatment group must be independent.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Randomization Condition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Equal Variance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Spread Condition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Normal Population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Nearly Normal Condition 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 (using all the residuals)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5495" y="2268258"/>
            <a:ext cx="6245854" cy="2462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617" y="4771924"/>
            <a:ext cx="2448956" cy="20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65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4030822" cy="4677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Pooled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a little tweaks: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calculated based on the whole group.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: N-k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Otherwise, the same.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𝑊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𝐴𝐵𝑆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𝐴𝐵𝑆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p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𝑊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𝐴𝐵𝑆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4030822" cy="4677371"/>
              </a:xfrm>
              <a:prstGeom prst="rect">
                <a:avLst/>
              </a:prstGeom>
              <a:blipFill rotWithShape="0">
                <a:blip r:embed="rId7"/>
                <a:stretch>
                  <a:fillRect l="-906" b="-2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255" y="745828"/>
            <a:ext cx="6324741" cy="355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4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Correction for multiple comparisons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9646314" cy="398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you do multiple tests, the error rate adds up!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0.05, if you have 10 tests, the error rate will be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0.05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=0.4013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That’s not ideal. We still want to control the total error rate under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!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Family-wise error rate (FWER)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 are many methods to control the FWER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most popular one: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Bonferroni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𝐹𝑊𝐸𝑅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𝑒𝑎𝑐h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𝑡𝑒𝑠𝑡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𝑒𝑎𝑐h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(Boole’s inequality),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# tests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𝑒𝑎𝑐h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𝐹𝑊𝐸𝑅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Seravek Light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9646314" cy="3988656"/>
              </a:xfrm>
              <a:prstGeom prst="rect">
                <a:avLst/>
              </a:prstGeom>
              <a:blipFill rotWithShape="0">
                <a:blip r:embed="rId7"/>
                <a:stretch>
                  <a:fillRect l="-379" b="-4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4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28: Analysis of Variance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Based on the comparison between variances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between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vs.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within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groups: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∙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𝑝𝑜𝑜𝑙𝑒𝑑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follows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-distribution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-1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N-k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two degrees of freedom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Another way of presenting ANOVA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Observations = Grand mean + Treatment effect + Residual</a:t>
                </a: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Treatment Sum of Squares: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̿"/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dirty="0">
                  <a:solidFill>
                    <a:schemeClr val="accent2"/>
                  </a:solidFill>
                  <a:latin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Error Sum of Squares: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Comparing means between two groups using Pooled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with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(based on the whole group)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= N-k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blipFill rotWithShape="0">
                <a:blip r:embed="rId7"/>
                <a:stretch>
                  <a:fillRect l="-445" b="-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18615" y="3436562"/>
            <a:ext cx="2352095" cy="391646"/>
            <a:chOff x="1598875" y="1269871"/>
            <a:chExt cx="2352095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143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71483" y="2120740"/>
            <a:ext cx="78491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Analysis of Variance (ANOVA)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903211"/>
                <a:ext cx="10943650" cy="4821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27: Inferences for Regression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Assumption and conditions: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Linearity Assumption, Equal Variance Assumption, Normal Population Assumption, Independence Assumption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−1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kumimoji="1" lang="mr-IN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kumimoji="1" lang="mr-IN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ko-KR" sz="160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kumimoji="1" lang="en-US" altLang="ko-KR" sz="16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kumimoji="1" lang="mr-IN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kumimoji="1" lang="mr-IN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sz="1600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600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ko-KR" sz="160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kumimoji="1" lang="en-US" altLang="ko-KR" sz="1600" dirty="0">
                  <a:latin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test: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−0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errors for predicted values: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𝜈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</m:oMath>
                </a14:m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accent6">
                        <a:lumMod val="75000"/>
                      </a:schemeClr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Mean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r>
                  <a:rPr lang="en-US" altLang="ko-KR" b="1" dirty="0">
                    <a:solidFill>
                      <a:srgbClr val="7030A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Individual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4821320"/>
              </a:xfrm>
              <a:prstGeom prst="rect">
                <a:avLst/>
              </a:prstGeom>
              <a:blipFill rotWithShape="0">
                <a:blip r:embed="rId7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0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3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Washing hands, bacteria colonies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effective is washing hands with soap in eliminating bacteria?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Comparing four different methods: with water only (Water), regular soap (Soap), antibacterial soap (ABS), spraying hands with antibacterial spray (AS)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Question: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are there differences?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37243" y="2748226"/>
            <a:ext cx="4084611" cy="3254524"/>
            <a:chOff x="961146" y="2306696"/>
            <a:chExt cx="4084611" cy="325452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146" y="2687169"/>
              <a:ext cx="4084611" cy="2874051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057319" y="2306696"/>
              <a:ext cx="2364076" cy="429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# </a:t>
              </a:r>
              <a:r>
                <a:rPr lang="en-US" altLang="ko-KR" sz="1600">
                  <a:latin typeface="Seravek Light" charset="0"/>
                  <a:ea typeface="Seravek Light" charset="0"/>
                  <a:cs typeface="Seravek Light" charset="0"/>
                </a:rPr>
                <a:t>Bacteria colonies</a:t>
              </a:r>
              <a:endParaRPr lang="en-US" altLang="ko-KR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576" y="2962563"/>
            <a:ext cx="4359710" cy="31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37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Intuitions in testing whether the means of several groups are equal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28353" y="4142750"/>
            <a:ext cx="1056399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Which one does seem to have same vs. different means?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mean values in both figures are actually the same. Why do they look different?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the second figure, the variation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within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group is so small that the differences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between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means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stand out.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Comparing the differences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between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groups with the variation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within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groups: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-test!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169" y="1102473"/>
            <a:ext cx="3893355" cy="2892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455" y="1188536"/>
            <a:ext cx="4185839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6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Differences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between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within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groups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990760"/>
                <a:ext cx="1056399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goal is to compare two variances, one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between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groups, and one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within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group.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use the fact we learned in a previous lecture:</a:t>
                </a: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§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will calculate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two different methods and compare: one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(between),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the other using all the data (within). </a:t>
                </a: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990760"/>
                <a:ext cx="10563995" cy="3416320"/>
              </a:xfrm>
              <a:prstGeom prst="rect">
                <a:avLst/>
              </a:prstGeom>
              <a:blipFill>
                <a:blip r:embed="rId7"/>
                <a:stretch>
                  <a:fillRect l="-361" r="-361" b="-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03" y="2008951"/>
            <a:ext cx="3869018" cy="102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903" y="4598853"/>
            <a:ext cx="2746537" cy="14941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5785" y="3983949"/>
            <a:ext cx="4084611" cy="287405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679537" y="4179079"/>
            <a:ext cx="708904" cy="1902551"/>
            <a:chOff x="3679537" y="4179079"/>
            <a:chExt cx="708904" cy="1902551"/>
          </a:xfrm>
        </p:grpSpPr>
        <p:sp>
          <p:nvSpPr>
            <p:cNvPr id="10" name="직사각형 9"/>
            <p:cNvSpPr/>
            <p:nvPr/>
          </p:nvSpPr>
          <p:spPr>
            <a:xfrm>
              <a:off x="3679537" y="4587464"/>
              <a:ext cx="708904" cy="149416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888629" y="4342228"/>
            <a:ext cx="3857798" cy="1989717"/>
            <a:chOff x="5888629" y="4342228"/>
            <a:chExt cx="3857798" cy="1989717"/>
          </a:xfrm>
        </p:grpSpPr>
        <p:sp>
          <p:nvSpPr>
            <p:cNvPr id="19" name="직사각형 18"/>
            <p:cNvSpPr/>
            <p:nvPr/>
          </p:nvSpPr>
          <p:spPr>
            <a:xfrm>
              <a:off x="6887108" y="4342228"/>
              <a:ext cx="2859319" cy="19897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88629" y="4548411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all data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2667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𝑝𝑜𝑜𝑙𝑒𝑑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  <a:blipFill rotWithShape="0"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pPr>
                            <m:e>
                              <m: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pPr>
                        <m:e>
                          <m:r>
                            <a:rPr lang="mr-IN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7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6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Differences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between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within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groups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990760"/>
                <a:ext cx="10563995" cy="181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×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Between Mean Square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), Treatment Mean Square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𝑝𝑜𝑜𝑙𝑒𝑑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Within Mean Square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), Error Mean Square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will use the ratio of these two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as a test!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990760"/>
                <a:ext cx="10563995" cy="1816459"/>
              </a:xfrm>
              <a:prstGeom prst="rect">
                <a:avLst/>
              </a:prstGeom>
              <a:blipFill rotWithShape="0">
                <a:blip r:embed="rId7"/>
                <a:stretch>
                  <a:fillRect l="-346" t="-14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03" y="4598853"/>
            <a:ext cx="2746537" cy="14941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85" y="3983949"/>
            <a:ext cx="4084611" cy="287405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679537" y="4179079"/>
            <a:ext cx="708904" cy="1902551"/>
            <a:chOff x="3679537" y="4179079"/>
            <a:chExt cx="708904" cy="1902551"/>
          </a:xfrm>
        </p:grpSpPr>
        <p:sp>
          <p:nvSpPr>
            <p:cNvPr id="10" name="직사각형 9"/>
            <p:cNvSpPr/>
            <p:nvPr/>
          </p:nvSpPr>
          <p:spPr>
            <a:xfrm>
              <a:off x="3679537" y="4587464"/>
              <a:ext cx="708904" cy="149416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888629" y="4342228"/>
            <a:ext cx="3857798" cy="1989717"/>
            <a:chOff x="5888629" y="4342228"/>
            <a:chExt cx="3857798" cy="1989717"/>
          </a:xfrm>
        </p:grpSpPr>
        <p:sp>
          <p:nvSpPr>
            <p:cNvPr id="19" name="직사각형 18"/>
            <p:cNvSpPr/>
            <p:nvPr/>
          </p:nvSpPr>
          <p:spPr>
            <a:xfrm>
              <a:off x="6887108" y="4342228"/>
              <a:ext cx="2859319" cy="19897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88629" y="4548411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all data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2667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𝑝𝑜𝑜𝑙𝑒𝑑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pPr>
                            <m:e>
                              <m: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pPr>
                        <m:e>
                          <m:r>
                            <a:rPr lang="mr-IN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7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4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Hypothesis testing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865667"/>
                <a:ext cx="10563995" cy="496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hypothesis: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5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1, if the null hypothesis is true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follows </a:t>
                </a:r>
                <a:r>
                  <a:rPr lang="en-US" altLang="ko-KR" b="1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-distribution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depends on </a:t>
                </a:r>
                <a:r>
                  <a:rPr lang="en-US" altLang="ko-KR" sz="1600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two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degrees of freedom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numerator </a:t>
                </a:r>
                <a:r>
                  <a:rPr lang="en-US" altLang="ko-KR" sz="1600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from MS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denominator </a:t>
                </a:r>
                <a:r>
                  <a:rPr lang="en-US" altLang="ko-KR" sz="1600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from MS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-1) =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Example data: 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1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= 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 = 3,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32-4 = 28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50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one-tailed test for the 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ratio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also Analysis of Variance 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ANOVA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865667"/>
                <a:ext cx="10563995" cy="4962897"/>
              </a:xfrm>
              <a:prstGeom prst="rect">
                <a:avLst/>
              </a:prstGeom>
              <a:blipFill rotWithShape="0">
                <a:blip r:embed="rId7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91375" y="146145"/>
            <a:ext cx="4047478" cy="3346463"/>
            <a:chOff x="5591375" y="146145"/>
            <a:chExt cx="4047478" cy="33464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1375" y="457000"/>
              <a:ext cx="4047478" cy="303560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93867" y="146145"/>
              <a:ext cx="2548070" cy="429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b="1" dirty="0">
                  <a:latin typeface="Seravek Light" charset="0"/>
                  <a:ea typeface="Seravek Light" charset="0"/>
                  <a:cs typeface="Seravek Light" charset="0"/>
                </a:rPr>
                <a:t>Probability density function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587379" y="3480393"/>
            <a:ext cx="4051474" cy="3377607"/>
            <a:chOff x="5591375" y="3360604"/>
            <a:chExt cx="4051474" cy="337760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1375" y="3699606"/>
              <a:ext cx="4051474" cy="3038605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6368453" y="3360604"/>
              <a:ext cx="2998898" cy="429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b="1">
                  <a:latin typeface="Seravek Light" charset="0"/>
                  <a:ea typeface="Seravek Light" charset="0"/>
                  <a:cs typeface="Seravek Light" charset="0"/>
                </a:rPr>
                <a:t>Cumulative distribution function</a:t>
              </a:r>
              <a:endParaRPr lang="en-US" altLang="ko-KR" sz="1600" b="1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16491" y="6027203"/>
            <a:ext cx="3011081" cy="622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10"/>
              </a:rPr>
              <a:t>https://en.wikipedia.org/wiki/F-distribution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0" lvl="2">
              <a:lnSpc>
                <a:spcPct val="150000"/>
              </a:lnSpc>
            </a:pP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uiExpand="1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5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2855C6-38D3-A049-ABDE-2D743CAA8AEB}"/>
              </a:ext>
            </a:extLst>
          </p:cNvPr>
          <p:cNvSpPr/>
          <p:nvPr/>
        </p:nvSpPr>
        <p:spPr>
          <a:xfrm>
            <a:off x="4033961" y="3059668"/>
            <a:ext cx="4124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https://forms.gle/bQoNGhr9UppVCtJx7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9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1331</Words>
  <Application>Microsoft Macintosh PowerPoint</Application>
  <PresentationFormat>와이드스크린</PresentationFormat>
  <Paragraphs>218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1246</cp:revision>
  <dcterms:created xsi:type="dcterms:W3CDTF">2017-08-24T21:55:02Z</dcterms:created>
  <dcterms:modified xsi:type="dcterms:W3CDTF">2021-05-17T01:54:33Z</dcterms:modified>
</cp:coreProperties>
</file>